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92" r:id="rId3"/>
    <p:sldId id="316" r:id="rId4"/>
    <p:sldId id="315" r:id="rId5"/>
    <p:sldId id="303" r:id="rId6"/>
    <p:sldId id="304" r:id="rId7"/>
    <p:sldId id="305" r:id="rId8"/>
    <p:sldId id="297" r:id="rId9"/>
    <p:sldId id="307" r:id="rId10"/>
    <p:sldId id="308" r:id="rId11"/>
    <p:sldId id="335" r:id="rId12"/>
    <p:sldId id="330" r:id="rId13"/>
    <p:sldId id="332" r:id="rId14"/>
    <p:sldId id="333" r:id="rId15"/>
    <p:sldId id="334" r:id="rId16"/>
    <p:sldId id="328" r:id="rId17"/>
    <p:sldId id="329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92"/>
            <p14:sldId id="316"/>
            <p14:sldId id="315"/>
            <p14:sldId id="303"/>
            <p14:sldId id="304"/>
            <p14:sldId id="305"/>
            <p14:sldId id="297"/>
            <p14:sldId id="307"/>
            <p14:sldId id="308"/>
            <p14:sldId id="335"/>
            <p14:sldId id="330"/>
            <p14:sldId id="332"/>
            <p14:sldId id="333"/>
            <p14:sldId id="334"/>
            <p14:sldId id="328"/>
            <p14:sldId id="329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9" autoAdjust="0"/>
    <p:restoredTop sz="99435" autoAdjust="0"/>
  </p:normalViewPr>
  <p:slideViewPr>
    <p:cSldViewPr>
      <p:cViewPr varScale="1">
        <p:scale>
          <a:sx n="161" d="100"/>
          <a:sy n="161" d="100"/>
        </p:scale>
        <p:origin x="-2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7776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hompson:research%20with%20wendy%20&amp;%20jeannie:wendy:all%20repeated%20measure%20analyses:netvue%20charts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hompson:research%20with%20wendy%20&amp;%20jeannie:wendy:all%20repeated%20measure%20analyses:netvue%20charts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thompson:research%20with%20wendy%20&amp;%20jeannie:wendy:all%20repeated%20measure%20analyses:netvue%20charts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thompson:research%20with%20wendy%20&amp;%20jeannie:wendy:all%20repeated%20measure%20analyses:netvue%20charts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pmp!$B$22</c:f>
              <c:strCache>
                <c:ptCount val="1"/>
                <c:pt idx="0">
                  <c:v>IP</c:v>
                </c:pt>
              </c:strCache>
            </c:strRef>
          </c:tx>
          <c:invertIfNegative val="0"/>
          <c:cat>
            <c:strRef>
              <c:f>pmp!$A$23:$A$25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pmp!$B$23:$B$25</c:f>
              <c:numCache>
                <c:formatCode>###0.00</c:formatCode>
                <c:ptCount val="3"/>
                <c:pt idx="0">
                  <c:v>17.02173913043477</c:v>
                </c:pt>
                <c:pt idx="1">
                  <c:v>15.28260869565218</c:v>
                </c:pt>
                <c:pt idx="2">
                  <c:v>15.85869565217392</c:v>
                </c:pt>
              </c:numCache>
            </c:numRef>
          </c:val>
        </c:ser>
        <c:ser>
          <c:idx val="1"/>
          <c:order val="1"/>
          <c:tx>
            <c:strRef>
              <c:f>pmp!$C$22</c:f>
              <c:strCache>
                <c:ptCount val="1"/>
                <c:pt idx="0">
                  <c:v>NOIP</c:v>
                </c:pt>
              </c:strCache>
            </c:strRef>
          </c:tx>
          <c:invertIfNegative val="0"/>
          <c:cat>
            <c:strRef>
              <c:f>pmp!$A$23:$A$25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pmp!$C$23:$C$25</c:f>
              <c:numCache>
                <c:formatCode>###0.00</c:formatCode>
                <c:ptCount val="3"/>
                <c:pt idx="0">
                  <c:v>16.71428571428572</c:v>
                </c:pt>
                <c:pt idx="1">
                  <c:v>17.67857142857143</c:v>
                </c:pt>
                <c:pt idx="2">
                  <c:v>16.25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309560"/>
        <c:axId val="-2137306616"/>
      </c:barChart>
      <c:catAx>
        <c:axId val="-21373095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7306616"/>
        <c:crosses val="autoZero"/>
        <c:auto val="1"/>
        <c:lblAlgn val="ctr"/>
        <c:lblOffset val="100"/>
        <c:noMultiLvlLbl val="0"/>
      </c:catAx>
      <c:valAx>
        <c:axId val="-2137306616"/>
        <c:scaling>
          <c:orientation val="minMax"/>
          <c:max val="17.68"/>
          <c:min val="15.0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crossAx val="-2137309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pmp!$B$45</c:f>
              <c:strCache>
                <c:ptCount val="1"/>
                <c:pt idx="0">
                  <c:v>IP</c:v>
                </c:pt>
              </c:strCache>
            </c:strRef>
          </c:tx>
          <c:invertIfNegative val="0"/>
          <c:cat>
            <c:strRef>
              <c:f>pmp!$A$46:$A$48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pmp!$B$46:$B$48</c:f>
              <c:numCache>
                <c:formatCode>###0.00</c:formatCode>
                <c:ptCount val="3"/>
                <c:pt idx="0">
                  <c:v>23.60714285714285</c:v>
                </c:pt>
                <c:pt idx="1">
                  <c:v>21.17857142857142</c:v>
                </c:pt>
                <c:pt idx="2">
                  <c:v>21.53571428571428</c:v>
                </c:pt>
              </c:numCache>
            </c:numRef>
          </c:val>
        </c:ser>
        <c:ser>
          <c:idx val="1"/>
          <c:order val="1"/>
          <c:tx>
            <c:strRef>
              <c:f>pmp!$C$45</c:f>
              <c:strCache>
                <c:ptCount val="1"/>
                <c:pt idx="0">
                  <c:v>NOIP</c:v>
                </c:pt>
              </c:strCache>
            </c:strRef>
          </c:tx>
          <c:invertIfNegative val="0"/>
          <c:cat>
            <c:strRef>
              <c:f>pmp!$A$46:$A$48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pmp!$C$46:$C$48</c:f>
              <c:numCache>
                <c:formatCode>###0.00</c:formatCode>
                <c:ptCount val="3"/>
                <c:pt idx="0">
                  <c:v>21.10714285714286</c:v>
                </c:pt>
                <c:pt idx="1">
                  <c:v>22.39285714285714</c:v>
                </c:pt>
                <c:pt idx="2">
                  <c:v>21.71428571428572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027304"/>
        <c:axId val="-2137024328"/>
      </c:barChart>
      <c:catAx>
        <c:axId val="-21370273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7024328"/>
        <c:crosses val="autoZero"/>
        <c:auto val="1"/>
        <c:lblAlgn val="ctr"/>
        <c:lblOffset val="100"/>
        <c:noMultiLvlLbl val="0"/>
      </c:catAx>
      <c:valAx>
        <c:axId val="-2137024328"/>
        <c:scaling>
          <c:orientation val="minMax"/>
          <c:max val="23.6"/>
          <c:min val="21.0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crossAx val="-2137027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pmp!$B$66</c:f>
              <c:strCache>
                <c:ptCount val="1"/>
                <c:pt idx="0">
                  <c:v>IP</c:v>
                </c:pt>
              </c:strCache>
            </c:strRef>
          </c:tx>
          <c:invertIfNegative val="0"/>
          <c:cat>
            <c:strRef>
              <c:f>pmp!$A$67:$A$69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pmp!$B$67:$B$69</c:f>
              <c:numCache>
                <c:formatCode>###0.00</c:formatCode>
                <c:ptCount val="3"/>
                <c:pt idx="0">
                  <c:v>27.79347826086956</c:v>
                </c:pt>
                <c:pt idx="1">
                  <c:v>27.47826086956522</c:v>
                </c:pt>
                <c:pt idx="2">
                  <c:v>28.55434782608696</c:v>
                </c:pt>
              </c:numCache>
            </c:numRef>
          </c:val>
        </c:ser>
        <c:ser>
          <c:idx val="1"/>
          <c:order val="1"/>
          <c:tx>
            <c:strRef>
              <c:f>pmp!$C$66</c:f>
              <c:strCache>
                <c:ptCount val="1"/>
                <c:pt idx="0">
                  <c:v>NOIP</c:v>
                </c:pt>
              </c:strCache>
            </c:strRef>
          </c:tx>
          <c:invertIfNegative val="0"/>
          <c:cat>
            <c:strRef>
              <c:f>pmp!$A$67:$A$69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pmp!$C$67:$C$69</c:f>
              <c:numCache>
                <c:formatCode>###0.00</c:formatCode>
                <c:ptCount val="3"/>
                <c:pt idx="0">
                  <c:v>26.89285714285714</c:v>
                </c:pt>
                <c:pt idx="1">
                  <c:v>28.35714285714286</c:v>
                </c:pt>
                <c:pt idx="2">
                  <c:v>27.60714285714286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660520"/>
        <c:axId val="-2137663512"/>
      </c:barChart>
      <c:catAx>
        <c:axId val="-21376605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7663512"/>
        <c:crosses val="autoZero"/>
        <c:auto val="1"/>
        <c:lblAlgn val="ctr"/>
        <c:lblOffset val="100"/>
        <c:noMultiLvlLbl val="0"/>
      </c:catAx>
      <c:valAx>
        <c:axId val="-2137663512"/>
        <c:scaling>
          <c:orientation val="minMax"/>
          <c:max val="28.6"/>
          <c:min val="26.8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crossAx val="-2137660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pmp!$B$133</c:f>
              <c:strCache>
                <c:ptCount val="1"/>
                <c:pt idx="0">
                  <c:v>IP</c:v>
                </c:pt>
              </c:strCache>
            </c:strRef>
          </c:tx>
          <c:invertIfNegative val="0"/>
          <c:cat>
            <c:strRef>
              <c:f>pmp!$A$134:$A$136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pmp!$B$134:$B$136</c:f>
              <c:numCache>
                <c:formatCode>###0.00</c:formatCode>
                <c:ptCount val="3"/>
                <c:pt idx="0">
                  <c:v>30.18518518518519</c:v>
                </c:pt>
                <c:pt idx="1">
                  <c:v>29.74074074074072</c:v>
                </c:pt>
                <c:pt idx="2">
                  <c:v>30.22222222222218</c:v>
                </c:pt>
              </c:numCache>
            </c:numRef>
          </c:val>
        </c:ser>
        <c:ser>
          <c:idx val="1"/>
          <c:order val="1"/>
          <c:tx>
            <c:strRef>
              <c:f>pmp!$C$133</c:f>
              <c:strCache>
                <c:ptCount val="1"/>
                <c:pt idx="0">
                  <c:v>NOIP</c:v>
                </c:pt>
              </c:strCache>
            </c:strRef>
          </c:tx>
          <c:invertIfNegative val="0"/>
          <c:cat>
            <c:strRef>
              <c:f>pmp!$A$134:$A$136</c:f>
              <c:strCache>
                <c:ptCount val="3"/>
                <c:pt idx="0">
                  <c:v>Pre</c:v>
                </c:pt>
                <c:pt idx="1">
                  <c:v>Mid</c:v>
                </c:pt>
                <c:pt idx="2">
                  <c:v>Post</c:v>
                </c:pt>
              </c:strCache>
            </c:strRef>
          </c:cat>
          <c:val>
            <c:numRef>
              <c:f>pmp!$C$134:$C$136</c:f>
              <c:numCache>
                <c:formatCode>###0.00</c:formatCode>
                <c:ptCount val="3"/>
                <c:pt idx="0">
                  <c:v>30.07692307692308</c:v>
                </c:pt>
                <c:pt idx="1">
                  <c:v>27.57692307692307</c:v>
                </c:pt>
                <c:pt idx="2">
                  <c:v>26.84615384615385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764792"/>
        <c:axId val="-2139761816"/>
      </c:barChart>
      <c:catAx>
        <c:axId val="-2139764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9761816"/>
        <c:crosses val="autoZero"/>
        <c:auto val="1"/>
        <c:lblAlgn val="ctr"/>
        <c:lblOffset val="100"/>
        <c:noMultiLvlLbl val="0"/>
      </c:catAx>
      <c:valAx>
        <c:axId val="-2139761816"/>
        <c:scaling>
          <c:orientation val="minMax"/>
          <c:max val="30.2"/>
          <c:min val="26.5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crossAx val="-2139764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653A-481B-E245-9E49-AAAB92863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613657-67F2-4677-9495-2C9E88A45A1E}" type="slidenum">
              <a:rPr lang="en-US" sz="1200">
                <a:latin typeface="Tahoma" pitchFamily="34" charset="0"/>
              </a:rPr>
              <a:pPr algn="r" eaLnBrk="0" hangingPunct="0"/>
              <a:t>13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613657-67F2-4677-9495-2C9E88A45A1E}" type="slidenum">
              <a:rPr lang="en-US" sz="1200">
                <a:latin typeface="Tahoma" pitchFamily="34" charset="0"/>
              </a:rPr>
              <a:pPr algn="r" eaLnBrk="0" hangingPunct="0"/>
              <a:t>14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613657-67F2-4677-9495-2C9E88A45A1E}" type="slidenum">
              <a:rPr lang="en-US" sz="1200">
                <a:latin typeface="Tahoma" pitchFamily="34" charset="0"/>
              </a:rPr>
              <a:pPr algn="r" eaLnBrk="0" hangingPunct="0"/>
              <a:t>15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613657-67F2-4677-9495-2C9E88A45A1E}" type="slidenum">
              <a:rPr lang="en-US" sz="1200">
                <a:latin typeface="Tahoma" pitchFamily="34" charset="0"/>
              </a:rPr>
              <a:pPr algn="r" eaLnBrk="0" hangingPunct="0"/>
              <a:t>16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613657-67F2-4677-9495-2C9E88A45A1E}" type="slidenum">
              <a:rPr lang="en-US" sz="1200">
                <a:latin typeface="Tahoma" pitchFamily="34" charset="0"/>
              </a:rPr>
              <a:pPr algn="r" eaLnBrk="0" hangingPunct="0"/>
              <a:t>17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thompson@pepperdine.edu" TargetMode="External"/><Relationship Id="rId3" Type="http://schemas.openxmlformats.org/officeDocument/2006/relationships/hyperlink" Target="mailto:cperrin@pepperdin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Spiritual Development in </a:t>
            </a:r>
            <a:r>
              <a:rPr lang="en-US" dirty="0" err="1" smtClean="0"/>
              <a:t>Seaver</a:t>
            </a:r>
            <a:r>
              <a:rPr lang="en-US" dirty="0" smtClean="0"/>
              <a:t> College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953000" cy="1905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300" dirty="0" smtClean="0">
                <a:latin typeface="+mn-lt"/>
              </a:rPr>
              <a:t>Academic Affairs Committee</a:t>
            </a:r>
          </a:p>
          <a:p>
            <a:pPr algn="ctr"/>
            <a:r>
              <a:rPr lang="en-US" sz="4300" dirty="0" smtClean="0">
                <a:latin typeface="+mn-lt"/>
              </a:rPr>
              <a:t>Board of Regents</a:t>
            </a:r>
          </a:p>
          <a:p>
            <a:pPr algn="ctr"/>
            <a:r>
              <a:rPr lang="en-US" sz="4300" dirty="0" smtClean="0">
                <a:latin typeface="+mn-lt"/>
              </a:rPr>
              <a:t>September 22, 2015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Cindy Miller-Perrin</a:t>
            </a:r>
          </a:p>
          <a:p>
            <a:pPr algn="ctr"/>
            <a:r>
              <a:rPr lang="en-US" sz="2400" dirty="0" smtClean="0">
                <a:latin typeface="+mn-lt"/>
              </a:rPr>
              <a:t>Don Thompson</a:t>
            </a:r>
          </a:p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Mona Lisa Recut" charset="0"/>
              </a:rPr>
              <a:t>Service Scores</a:t>
            </a:r>
            <a:br>
              <a:rPr lang="en-US" sz="4000" dirty="0">
                <a:latin typeface="Mona Lisa Recut" charset="0"/>
              </a:rPr>
            </a:br>
            <a:r>
              <a:rPr lang="en-US" sz="4000" dirty="0">
                <a:latin typeface="Mona Lisa Recut" charset="0"/>
              </a:rPr>
              <a:t>First-Year and Senior Time Periods</a:t>
            </a:r>
          </a:p>
        </p:txBody>
      </p:sp>
      <p:graphicFrame>
        <p:nvGraphicFramePr>
          <p:cNvPr id="39938" name="Object 5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71600" y="2017713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Worksheet" r:id="rId4" imgW="7773074" imgH="4115157" progId="Excel.Sheet.8">
                  <p:embed/>
                </p:oleObj>
              </mc:Choice>
              <mc:Fallback>
                <p:oleObj name="Worksheet" r:id="rId4" imgW="7773074" imgH="411515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17713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6889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Sampling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Fall 2010 (Pre)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880 </a:t>
            </a:r>
            <a:r>
              <a:rPr lang="en-US" sz="2800" b="1" dirty="0"/>
              <a:t>s</a:t>
            </a:r>
            <a:r>
              <a:rPr lang="en-US" sz="2800" b="1" dirty="0" smtClean="0"/>
              <a:t>tudents apply to study abroad in 2011-12</a:t>
            </a: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Spring 2012 (Mid)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210 IP students re-survey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116 NOIP students re-survey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Fall 2012 (Post)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90 IP students re-survey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32 NOIP students re-survey </a:t>
            </a:r>
          </a:p>
        </p:txBody>
      </p:sp>
    </p:spTree>
    <p:extLst>
      <p:ext uri="{BB962C8B-B14F-4D97-AF65-F5344CB8AC3E}">
        <p14:creationId xmlns:p14="http://schemas.microsoft.com/office/powerpoint/2010/main" val="272967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8305800" cy="1066800"/>
          </a:xfrm>
        </p:spPr>
        <p:txBody>
          <a:bodyPr/>
          <a:lstStyle/>
          <a:p>
            <a:pPr eaLnBrk="1" hangingPunct="1"/>
            <a:r>
              <a:rPr lang="en-US" b="1" dirty="0">
                <a:latin typeface="Times New Roman" charset="0"/>
                <a:cs typeface="Times New Roman" charset="0"/>
              </a:rPr>
              <a:t>Ego Identity Status Measure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229600" cy="4343400"/>
          </a:xfrm>
        </p:spPr>
        <p:txBody>
          <a:bodyPr/>
          <a:lstStyle/>
          <a:p>
            <a:pPr marL="639763" lvl="1" indent="-273050" eaLnBrk="1" hangingPunct="1">
              <a:buClrTx/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cs typeface="Times New Roman" charset="0"/>
              </a:rPr>
              <a:t>Diffusion: no exploration or commitment </a:t>
            </a:r>
          </a:p>
          <a:p>
            <a:pPr marL="914400" lvl="2" indent="-228600" eaLnBrk="1" hangingPunct="1">
              <a:buFont typeface="Wingdings" charset="0"/>
              <a:buChar char="§"/>
            </a:pP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</a:rPr>
              <a:t>“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I </a:t>
            </a:r>
            <a:r>
              <a:rPr lang="en-US" altLang="ja-JP" b="1" dirty="0" smtClean="0">
                <a:latin typeface="Times New Roman" charset="0"/>
                <a:cs typeface="Times New Roman" charset="0"/>
              </a:rPr>
              <a:t>haven</a:t>
            </a:r>
            <a:r>
              <a:rPr lang="en-US" altLang="ja-JP" b="1" dirty="0" smtClean="0">
                <a:latin typeface="Times New Roman" charset="0"/>
                <a:ea typeface="ＭＳ 明朝" charset="0"/>
                <a:cs typeface="Times New Roman" charset="0"/>
              </a:rPr>
              <a:t>’</a:t>
            </a:r>
            <a:r>
              <a:rPr lang="en-US" altLang="ja-JP" b="1" dirty="0" smtClean="0">
                <a:latin typeface="Times New Roman" charset="0"/>
                <a:cs typeface="Times New Roman" charset="0"/>
              </a:rPr>
              <a:t>t 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really considered politics. It just </a:t>
            </a:r>
            <a:r>
              <a:rPr lang="en-US" altLang="ja-JP" b="1" dirty="0" err="1" smtClean="0">
                <a:latin typeface="Times New Roman" charset="0"/>
                <a:cs typeface="Times New Roman" charset="0"/>
              </a:rPr>
              <a:t>dosen’t</a:t>
            </a:r>
            <a:r>
              <a:rPr lang="en-US" altLang="ja-JP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excite me much.</a:t>
            </a: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</a:rPr>
              <a:t>”</a:t>
            </a:r>
            <a:endParaRPr lang="en-US" altLang="ja-JP" b="1" dirty="0">
              <a:latin typeface="Times New Roman" charset="0"/>
              <a:cs typeface="Times New Roman" charset="0"/>
            </a:endParaRPr>
          </a:p>
          <a:p>
            <a:pPr marL="639763" lvl="1" indent="-273050" eaLnBrk="1" hangingPunct="1">
              <a:buClrTx/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cs typeface="Times New Roman" charset="0"/>
              </a:rPr>
              <a:t>Foreclosure: no exploration, but commitment </a:t>
            </a:r>
          </a:p>
          <a:p>
            <a:pPr marL="914400" lvl="2" indent="-228600" eaLnBrk="1" hangingPunct="1">
              <a:buFont typeface="Wingdings" charset="0"/>
              <a:buChar char="§"/>
            </a:pP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</a:rPr>
              <a:t>“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My parents decided a long time ago what I should go into for employment and </a:t>
            </a:r>
            <a:r>
              <a:rPr lang="en-US" altLang="ja-JP" b="1" dirty="0" smtClean="0">
                <a:latin typeface="Times New Roman" charset="0"/>
                <a:cs typeface="Times New Roman" charset="0"/>
              </a:rPr>
              <a:t>I</a:t>
            </a:r>
            <a:r>
              <a:rPr lang="en-US" altLang="ja-JP" b="1" dirty="0" smtClean="0">
                <a:latin typeface="Times New Roman" charset="0"/>
                <a:ea typeface="ＭＳ 明朝" charset="0"/>
                <a:cs typeface="Times New Roman" charset="0"/>
              </a:rPr>
              <a:t>’</a:t>
            </a:r>
            <a:r>
              <a:rPr lang="en-US" altLang="ja-JP" b="1" dirty="0" smtClean="0">
                <a:latin typeface="Times New Roman" charset="0"/>
                <a:cs typeface="Times New Roman" charset="0"/>
              </a:rPr>
              <a:t>m 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following through with their plans.</a:t>
            </a: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</a:rPr>
              <a:t>”</a:t>
            </a:r>
            <a:endParaRPr lang="en-US" altLang="ja-JP" b="1" dirty="0">
              <a:latin typeface="Times New Roman" charset="0"/>
              <a:cs typeface="Times New Roman" charset="0"/>
            </a:endParaRPr>
          </a:p>
          <a:p>
            <a:pPr marL="639763" lvl="1" indent="-273050" eaLnBrk="1" hangingPunct="1">
              <a:buClrTx/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cs typeface="Times New Roman" charset="0"/>
              </a:rPr>
              <a:t>Moratorium: exploration without commitment</a:t>
            </a:r>
            <a:endParaRPr lang="en-US" sz="2000" b="1" dirty="0">
              <a:latin typeface="Times New Roman" charset="0"/>
              <a:cs typeface="Times New Roman" charset="0"/>
              <a:sym typeface="Symbol" charset="0"/>
            </a:endParaRPr>
          </a:p>
          <a:p>
            <a:pPr marL="914400" lvl="2" indent="-228600" eaLnBrk="1" hangingPunct="1">
              <a:buFont typeface="Wingdings" charset="0"/>
              <a:buChar char="§"/>
            </a:pP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</a:rPr>
              <a:t>“</a:t>
            </a:r>
            <a:r>
              <a:rPr lang="en-US" altLang="ja-JP" b="1" dirty="0">
                <a:latin typeface="Times New Roman" charset="0"/>
                <a:cs typeface="Times New Roman" charset="0"/>
              </a:rPr>
              <a:t>Religion is confusing to me right now. I keep changing my views on what is right and wrong for me.</a:t>
            </a: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</a:rPr>
              <a:t>”</a:t>
            </a:r>
            <a:endParaRPr lang="en-US" altLang="ja-JP" b="1" dirty="0">
              <a:latin typeface="Times New Roman" charset="0"/>
              <a:cs typeface="Times New Roman" charset="0"/>
            </a:endParaRPr>
          </a:p>
          <a:p>
            <a:pPr marL="639763" lvl="1" indent="-273050" eaLnBrk="1" hangingPunct="1">
              <a:buClrTx/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cs typeface="Times New Roman" charset="0"/>
              </a:rPr>
              <a:t>Achievement: exploration and commitment</a:t>
            </a:r>
            <a:endParaRPr lang="en-US" sz="2000" b="1" dirty="0">
              <a:latin typeface="Times New Roman" charset="0"/>
              <a:cs typeface="Times New Roman" charset="0"/>
              <a:sym typeface="Symbol" charset="0"/>
            </a:endParaRPr>
          </a:p>
          <a:p>
            <a:pPr marL="914400" lvl="2" indent="-228600" eaLnBrk="1" hangingPunct="1">
              <a:buFont typeface="Wingdings" charset="0"/>
              <a:buChar char="§"/>
            </a:pP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  <a:sym typeface="Symbol" charset="0"/>
              </a:rPr>
              <a:t>“</a:t>
            </a:r>
            <a:r>
              <a:rPr lang="en-US" altLang="ja-JP" b="1" dirty="0">
                <a:latin typeface="Times New Roman" charset="0"/>
                <a:cs typeface="Times New Roman" charset="0"/>
                <a:sym typeface="Symbol" charset="0"/>
              </a:rPr>
              <a:t>It took me a while to figure it out, but now I really know what I want for a career.</a:t>
            </a:r>
            <a:r>
              <a:rPr lang="ja-JP" altLang="en-US" b="1" dirty="0">
                <a:latin typeface="Times New Roman" charset="0"/>
                <a:ea typeface="ＭＳ 明朝" charset="0"/>
                <a:cs typeface="ＭＳ 明朝" charset="0"/>
                <a:sym typeface="Symbol" charset="0"/>
              </a:rPr>
              <a:t>”</a:t>
            </a:r>
            <a:endParaRPr lang="en-US" b="1" dirty="0">
              <a:latin typeface="Times New Roman" charset="0"/>
              <a:cs typeface="Times New Roman" charset="0"/>
              <a:sym typeface="Symbol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612D9145-A056-3E47-8EAE-BC29AD7957DA}" type="slidenum">
              <a:rPr 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12</a:t>
            </a:fld>
            <a:endParaRPr lang="en-US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6675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Foreclosure ***</a:t>
            </a:r>
            <a:endParaRPr lang="en-US" sz="36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endParaRPr lang="en-US" sz="1200" dirty="0">
              <a:solidFill>
                <a:schemeClr val="bg2">
                  <a:shade val="50000"/>
                  <a:satMod val="200000"/>
                </a:schemeClr>
              </a:solidFill>
              <a:latin typeface="Tahoma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60827514"/>
              </p:ext>
            </p:extLst>
          </p:nvPr>
        </p:nvGraphicFramePr>
        <p:xfrm>
          <a:off x="1475656" y="1484784"/>
          <a:ext cx="62646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62195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Moratorium **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33959823"/>
              </p:ext>
            </p:extLst>
          </p:nvPr>
        </p:nvGraphicFramePr>
        <p:xfrm>
          <a:off x="1763688" y="1556792"/>
          <a:ext cx="60486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091573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Achievement **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3399348"/>
              </p:ext>
            </p:extLst>
          </p:nvPr>
        </p:nvGraphicFramePr>
        <p:xfrm>
          <a:off x="1619672" y="1556792"/>
          <a:ext cx="61206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57329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32656"/>
            <a:ext cx="8229600" cy="5040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Global Awareness Measures</a:t>
            </a:r>
            <a:endParaRPr lang="en-US" sz="36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fld id="{62C4BA8F-6C0E-4400-8CC2-D2F0C862B3F8}" type="slidenum">
              <a:rPr lang="en-US" sz="1200">
                <a:solidFill>
                  <a:schemeClr val="bg2">
                    <a:shade val="50000"/>
                    <a:satMod val="200000"/>
                  </a:schemeClr>
                </a:solidFill>
                <a:latin typeface="Tahoma" charset="0"/>
              </a:rPr>
              <a:pPr algn="ctr">
                <a:defRPr/>
              </a:pPr>
              <a:t>16</a:t>
            </a:fld>
            <a:endParaRPr lang="en-US" sz="1200">
              <a:solidFill>
                <a:schemeClr val="bg2">
                  <a:shade val="50000"/>
                  <a:satMod val="200000"/>
                </a:schemeClr>
              </a:solidFill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988368"/>
            <a:ext cx="576064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Empathy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I have a duty </a:t>
            </a:r>
            <a:r>
              <a:rPr lang="en-US" sz="2400" b="1" dirty="0"/>
              <a:t>to improve the </a:t>
            </a:r>
            <a:r>
              <a:rPr lang="en-US" sz="2400" b="1" dirty="0" smtClean="0"/>
              <a:t>world</a:t>
            </a:r>
            <a:endParaRPr lang="en-US" sz="2400" b="1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I enjoy spending time with people from other racial/ethnic/cultural </a:t>
            </a:r>
            <a:r>
              <a:rPr lang="en-US" sz="2400" b="1" dirty="0" smtClean="0"/>
              <a:t>groups</a:t>
            </a:r>
            <a:endParaRPr lang="en-US" sz="2400" b="1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I often think about how my personal decisions affect the welfare of </a:t>
            </a:r>
            <a:r>
              <a:rPr lang="en-US" sz="2400" b="1" dirty="0" smtClean="0"/>
              <a:t>others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Action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I contribute money to international relief </a:t>
            </a:r>
            <a:r>
              <a:rPr lang="en-US" sz="2400" b="1" dirty="0" smtClean="0"/>
              <a:t>efforts</a:t>
            </a:r>
            <a:endParaRPr lang="en-US" sz="2400" b="1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/>
              <a:t>I am involved with organizations that provide help for people in other </a:t>
            </a:r>
            <a:r>
              <a:rPr lang="en-US" sz="2400" b="1" dirty="0" smtClean="0"/>
              <a:t>countries</a:t>
            </a:r>
            <a:endParaRPr lang="en-US" sz="2400" b="1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I </a:t>
            </a:r>
            <a:r>
              <a:rPr lang="en-US" sz="2400" b="1" dirty="0"/>
              <a:t>am one to speak up about racial </a:t>
            </a:r>
            <a:r>
              <a:rPr lang="en-US" sz="2400" b="1" dirty="0" smtClean="0"/>
              <a:t>injustice</a:t>
            </a:r>
            <a:endParaRPr lang="en-US" sz="2400" b="1" dirty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537277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78296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>
                <a:solidFill>
                  <a:prstClr val="black"/>
                </a:solidFill>
              </a:rPr>
              <a:t>Empathy </a:t>
            </a:r>
            <a:r>
              <a:rPr lang="en-US" sz="3600" b="1" dirty="0">
                <a:solidFill>
                  <a:prstClr val="black"/>
                </a:solidFill>
              </a:rPr>
              <a:t>***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10467084"/>
              </p:ext>
            </p:extLst>
          </p:nvPr>
        </p:nvGraphicFramePr>
        <p:xfrm>
          <a:off x="1763688" y="1052736"/>
          <a:ext cx="64087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10351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85800"/>
            <a:ext cx="7793037" cy="1004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Times New Roman" charset="0"/>
                <a:cs typeface="Times New Roman" charset="0"/>
              </a:rPr>
              <a:t>Factors Contributing to </a:t>
            </a:r>
            <a:r>
              <a:rPr lang="en-US" sz="4000" b="1" dirty="0" smtClean="0">
                <a:latin typeface="Times New Roman" charset="0"/>
                <a:cs typeface="Times New Roman" charset="0"/>
              </a:rPr>
              <a:t>Growth Via International </a:t>
            </a:r>
            <a:r>
              <a:rPr lang="en-US" sz="4000" b="1" dirty="0">
                <a:latin typeface="Times New Roman" charset="0"/>
                <a:cs typeface="Times New Roman" charset="0"/>
              </a:rPr>
              <a:t>Programs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38400"/>
            <a:ext cx="7772400" cy="4114800"/>
          </a:xfrm>
        </p:spPr>
        <p:txBody>
          <a:bodyPr/>
          <a:lstStyle/>
          <a:p>
            <a:pPr marL="319088" indent="-319088" eaLnBrk="1" hangingPunct="1">
              <a:buFontTx/>
              <a:buChar char="•"/>
            </a:pPr>
            <a:r>
              <a:rPr lang="en-US" sz="3200">
                <a:latin typeface="Times New Roman" charset="0"/>
                <a:cs typeface="Times New Roman" charset="0"/>
              </a:rPr>
              <a:t>Travel</a:t>
            </a:r>
          </a:p>
          <a:p>
            <a:pPr marL="639763" lvl="1" indent="-273050" eaLnBrk="1" hangingPunct="1"/>
            <a:r>
              <a:rPr lang="en-US" sz="2800" b="1">
                <a:latin typeface="Times New Roman" charset="0"/>
                <a:cs typeface="Times New Roman" charset="0"/>
              </a:rPr>
              <a:t>Departure &amp; Initiation</a:t>
            </a:r>
          </a:p>
          <a:p>
            <a:pPr marL="319088" indent="-319088" eaLnBrk="1" hangingPunct="1">
              <a:buFontTx/>
              <a:buChar char="•"/>
            </a:pPr>
            <a:r>
              <a:rPr lang="en-US" sz="3200">
                <a:latin typeface="Times New Roman" charset="0"/>
                <a:cs typeface="Times New Roman" charset="0"/>
              </a:rPr>
              <a:t>Mentoring</a:t>
            </a:r>
          </a:p>
          <a:p>
            <a:pPr marL="639763" lvl="1" indent="-273050" eaLnBrk="1" hangingPunct="1"/>
            <a:r>
              <a:rPr lang="en-US" sz="2800" b="1">
                <a:latin typeface="Times New Roman" charset="0"/>
                <a:cs typeface="Times New Roman" charset="0"/>
              </a:rPr>
              <a:t>Initiation</a:t>
            </a:r>
            <a:endParaRPr lang="en-US" sz="3200" b="1">
              <a:latin typeface="Times New Roman" charset="0"/>
              <a:cs typeface="Times New Roman" charset="0"/>
            </a:endParaRPr>
          </a:p>
          <a:p>
            <a:pPr marL="319088" indent="-319088" eaLnBrk="1" hangingPunct="1">
              <a:buFontTx/>
              <a:buChar char="•"/>
            </a:pPr>
            <a:r>
              <a:rPr lang="en-US" sz="3200">
                <a:latin typeface="Times New Roman" charset="0"/>
                <a:cs typeface="Times New Roman" charset="0"/>
              </a:rPr>
              <a:t>Community</a:t>
            </a:r>
          </a:p>
          <a:p>
            <a:pPr marL="639763" lvl="1" indent="-273050" eaLnBrk="1" hangingPunct="1"/>
            <a:r>
              <a:rPr lang="en-US" sz="2800" b="1">
                <a:latin typeface="Times New Roman" charset="0"/>
                <a:cs typeface="Times New Roman" charset="0"/>
              </a:rPr>
              <a:t>Initiation &amp; Return</a:t>
            </a:r>
          </a:p>
          <a:p>
            <a:pPr marL="319088" indent="-319088" eaLnBrk="1" hangingPunct="1">
              <a:buFontTx/>
              <a:buChar char="•"/>
            </a:pPr>
            <a:endParaRPr lang="en-US" sz="3200">
              <a:latin typeface="Times New Roman" charset="0"/>
              <a:cs typeface="Times New Roman" charset="0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695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381000"/>
            <a:ext cx="7793037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Times New Roman" charset="0"/>
                <a:cs typeface="Times New Roman" charset="0"/>
              </a:rPr>
              <a:t>Travel</a:t>
            </a:r>
            <a:r>
              <a:rPr lang="en-US" sz="3600" b="1" dirty="0">
                <a:latin typeface="Times New Roman" charset="0"/>
                <a:cs typeface="Times New Roman" charset="0"/>
              </a:rPr>
              <a:t/>
            </a:r>
            <a:br>
              <a:rPr lang="en-US" sz="3600" b="1" dirty="0">
                <a:latin typeface="Times New Roman" charset="0"/>
                <a:cs typeface="Times New Roman" charset="0"/>
              </a:rPr>
            </a:br>
            <a:r>
              <a:rPr lang="en-US" sz="2800" b="1" dirty="0">
                <a:latin typeface="Times New Roman" charset="0"/>
                <a:cs typeface="Times New Roman" charset="0"/>
              </a:rPr>
              <a:t>What has been the most spiritually challenging part of your International Program experience?</a:t>
            </a:r>
            <a:r>
              <a:rPr lang="en-US" sz="4000" b="1" dirty="0">
                <a:latin typeface="Times New Roman" charset="0"/>
                <a:cs typeface="Times New Roman" charset="0"/>
              </a:rPr>
              <a:t/>
            </a:r>
            <a:br>
              <a:rPr lang="en-US" sz="4000" b="1" dirty="0">
                <a:latin typeface="Times New Roman" charset="0"/>
                <a:cs typeface="Times New Roman" charset="0"/>
              </a:rPr>
            </a:br>
            <a:endParaRPr lang="en-US" sz="4000" dirty="0">
              <a:latin typeface="Times New Roman" charset="0"/>
              <a:cs typeface="Times New Roman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05800" cy="3352800"/>
          </a:xfrm>
        </p:spPr>
        <p:txBody>
          <a:bodyPr/>
          <a:lstStyle/>
          <a:p>
            <a:pPr marL="319088" indent="-319088" eaLnBrk="1" hangingPunct="1"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This has been the hardest but also the best year of my life. Living overseas forced me to either embrace or reject what I have believed all my life.  It removed my safety nets.</a:t>
            </a:r>
          </a:p>
          <a:p>
            <a:pPr marL="319088" indent="-319088" eaLnBrk="1" hangingPunct="1"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I have grown through having to lean on God in almost every situation: from traveling to school to just living in a different culture, speaking another language. </a:t>
            </a:r>
          </a:p>
          <a:p>
            <a:pPr marL="319088" indent="-319088" eaLnBrk="1" hangingPunct="1"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My month long trip to Africa between semesters challenged my sense of self.</a:t>
            </a:r>
          </a:p>
          <a:p>
            <a:pPr marL="319088" indent="-319088" eaLnBrk="1" hangingPunct="1"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Traveling alone over Christmas Vacation showed me how to  depend on the grace of God for support. </a:t>
            </a:r>
          </a:p>
          <a:p>
            <a:pPr marL="319088" indent="-319088" eaLnBrk="1" hangingPunct="1"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A person I met in Greece helped me realize my selfishness, making me want to be more generous.</a:t>
            </a:r>
          </a:p>
          <a:p>
            <a:pPr marL="319088" indent="-319088" eaLnBrk="1" hangingPunct="1"/>
            <a:endParaRPr lang="en-US" sz="1700" dirty="0"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34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204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dirty="0">
              <a:effectLst>
                <a:outerShdw blurRad="38100" dist="38100" dir="2700000" algn="tl">
                  <a:srgbClr val="DDDDDD"/>
                </a:outerShdw>
              </a:effectLst>
              <a:latin typeface="Mona Lisa Recut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>The Sophomore Experience: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>College as 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>Rite of Passage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/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800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Rite of Passage</a:t>
            </a:r>
          </a:p>
          <a:p>
            <a:pPr lvl="2"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Departure, Initiation, Return</a:t>
            </a:r>
          </a:p>
          <a:p>
            <a:pPr lvl="1" algn="ctr" eaLnBrk="1" hangingPunct="1">
              <a:lnSpc>
                <a:spcPct val="80000"/>
              </a:lnSpc>
              <a:buClrTx/>
              <a:buFont typeface="Verdana" charset="0"/>
              <a:buNone/>
            </a:pPr>
            <a:endParaRPr lang="en-US" sz="2800" b="1" dirty="0">
              <a:solidFill>
                <a:srgbClr val="1C1C1C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800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Research Hypothesis &amp; Measures</a:t>
            </a:r>
          </a:p>
          <a:p>
            <a:pPr lvl="2"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1C1C1C"/>
                </a:solidFill>
                <a:latin typeface="Times New Roman" charset="0"/>
              </a:rPr>
              <a:t>Student vocational development is formed by the intersection of faith development, identity development, and spiritual barriers.</a:t>
            </a:r>
            <a:r>
              <a:rPr lang="en-US" sz="2400" dirty="0">
                <a:solidFill>
                  <a:srgbClr val="1C1C1C"/>
                </a:solidFill>
                <a:latin typeface="Times New Roman" charset="0"/>
              </a:rPr>
              <a:t> </a:t>
            </a:r>
            <a:endParaRPr lang="en-US" sz="2400" b="1" dirty="0">
              <a:solidFill>
                <a:srgbClr val="1C1C1C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1800" dirty="0">
              <a:solidFill>
                <a:srgbClr val="1C1C1C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800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Longitudinal </a:t>
            </a:r>
            <a:r>
              <a:rPr lang="en-US" sz="2800" dirty="0" smtClean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Design</a:t>
            </a:r>
            <a:endParaRPr lang="en-US" sz="2800" dirty="0">
              <a:solidFill>
                <a:srgbClr val="1C1C1C"/>
              </a:solidFill>
              <a:latin typeface="Times New Roman" charset="0"/>
              <a:cs typeface="Times New Roman" charset="0"/>
            </a:endParaRPr>
          </a:p>
          <a:p>
            <a:pPr lvl="2"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Three consecutive 4-year cohorts</a:t>
            </a:r>
          </a:p>
          <a:p>
            <a:pPr lvl="2"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300 item survey, </a:t>
            </a:r>
            <a:r>
              <a:rPr lang="en-US" sz="2400" b="1" dirty="0" smtClean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administered </a:t>
            </a:r>
            <a:r>
              <a:rPr lang="en-US" sz="2400" b="1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annually</a:t>
            </a:r>
          </a:p>
          <a:p>
            <a:pPr lvl="2" algn="ctr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1C1C1C"/>
                </a:solidFill>
                <a:latin typeface="Times New Roman" charset="0"/>
                <a:cs typeface="Times New Roman" charset="0"/>
              </a:rPr>
              <a:t>4000 undergraduate student participants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Char char="§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Char char="§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6013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28600"/>
            <a:ext cx="7793037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Times New Roman" charset="0"/>
                <a:cs typeface="Times New Roman" charset="0"/>
              </a:rPr>
              <a:t>Mentoring</a:t>
            </a:r>
            <a:br>
              <a:rPr lang="en-US" sz="3200" b="1" dirty="0">
                <a:latin typeface="Times New Roman" charset="0"/>
                <a:cs typeface="Times New Roman" charset="0"/>
              </a:rPr>
            </a:br>
            <a:r>
              <a:rPr lang="en-US" sz="2800" b="1" dirty="0">
                <a:latin typeface="Times New Roman" charset="0"/>
                <a:cs typeface="Times New Roman" charset="0"/>
              </a:rPr>
              <a:t>Who has been most instrumental in helping </a:t>
            </a:r>
            <a:br>
              <a:rPr lang="en-US" sz="2800" b="1" dirty="0">
                <a:latin typeface="Times New Roman" charset="0"/>
                <a:cs typeface="Times New Roman" charset="0"/>
              </a:rPr>
            </a:br>
            <a:r>
              <a:rPr lang="en-US" sz="2800" b="1" dirty="0">
                <a:latin typeface="Times New Roman" charset="0"/>
                <a:cs typeface="Times New Roman" charset="0"/>
              </a:rPr>
              <a:t>you grow spiritually? Why?</a:t>
            </a:r>
            <a:r>
              <a:rPr lang="en-US" sz="3200" dirty="0">
                <a:latin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cs typeface="Times New Roman" charset="0"/>
              </a:rPr>
            </a:br>
            <a:endParaRPr lang="en-US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7620000" cy="2971800"/>
          </a:xfrm>
        </p:spPr>
        <p:txBody>
          <a:bodyPr>
            <a:normAutofit lnSpcReduction="10000"/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endParaRPr lang="en-US" sz="1500" dirty="0">
              <a:latin typeface="Times New Roman" charset="0"/>
              <a:cs typeface="Times New Roman" charset="0"/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One of the other students in the program made me challenge myself and helped me grow spiritually.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The host family impacted me the most because we are in worship with them and they are the leaders that we look up to in the house.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When I felt weak, my faculty </a:t>
            </a:r>
            <a:r>
              <a:rPr lang="ja-JP" altLang="en-US" sz="1700" dirty="0">
                <a:latin typeface="Times New Roman" charset="0"/>
                <a:ea typeface="ＭＳ 明朝" charset="0"/>
                <a:cs typeface="ＭＳ 明朝" charset="0"/>
              </a:rPr>
              <a:t>“</a:t>
            </a:r>
            <a:r>
              <a:rPr lang="en-US" altLang="ja-JP" sz="1700" dirty="0">
                <a:latin typeface="Times New Roman" charset="0"/>
                <a:cs typeface="Times New Roman" charset="0"/>
              </a:rPr>
              <a:t>mom</a:t>
            </a:r>
            <a:r>
              <a:rPr lang="ja-JP" altLang="en-US" sz="1700" dirty="0">
                <a:latin typeface="Times New Roman" charset="0"/>
                <a:ea typeface="ＭＳ 明朝" charset="0"/>
                <a:cs typeface="ＭＳ 明朝" charset="0"/>
              </a:rPr>
              <a:t>”</a:t>
            </a:r>
            <a:r>
              <a:rPr lang="en-US" altLang="ja-JP" sz="1700" dirty="0">
                <a:latin typeface="Times New Roman" charset="0"/>
                <a:cs typeface="Times New Roman" charset="0"/>
              </a:rPr>
              <a:t> knew and was someone that would come up to me and ask what was wrong. She would help me understand and trust in God.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The host family made me feel at home and always made time to check on me and how I was doing.  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The program assistant had a great impact on me spiritually this semester through her incredible yet humble display of faith. She is such an inspirational woman of God.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endParaRPr lang="en-US" sz="1700" dirty="0">
              <a:latin typeface="Times New Roman" charset="0"/>
              <a:cs typeface="Times New Roman" charset="0"/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endParaRPr lang="en-US" sz="1500" dirty="0"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57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09600"/>
            <a:ext cx="7793037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>
                <a:latin typeface="Times New Roman" charset="0"/>
                <a:cs typeface="Times New Roman" charset="0"/>
              </a:rPr>
              <a:t>Community</a:t>
            </a:r>
            <a:r>
              <a:rPr lang="en-US" sz="3200">
                <a:latin typeface="Times New Roman" charset="0"/>
                <a:cs typeface="Times New Roman" charset="0"/>
              </a:rPr>
              <a:t/>
            </a:r>
            <a:br>
              <a:rPr lang="en-US" sz="3200">
                <a:latin typeface="Times New Roman" charset="0"/>
                <a:cs typeface="Times New Roman" charset="0"/>
              </a:rPr>
            </a:br>
            <a:r>
              <a:rPr lang="en-US" sz="2400" b="1">
                <a:latin typeface="Times New Roman" charset="0"/>
                <a:cs typeface="Times New Roman" charset="0"/>
              </a:rPr>
              <a:t>How has the community of the international program experience enhanced your spiritual growth?</a:t>
            </a:r>
            <a:br>
              <a:rPr lang="en-US" sz="2400" b="1">
                <a:latin typeface="Times New Roman" charset="0"/>
                <a:cs typeface="Times New Roman" charset="0"/>
              </a:rPr>
            </a:br>
            <a:r>
              <a:rPr lang="en-US" sz="2000">
                <a:latin typeface="Times New Roman" charset="0"/>
                <a:cs typeface="Times New Roman" charset="0"/>
              </a:rPr>
              <a:t/>
            </a:r>
            <a:br>
              <a:rPr lang="en-US" sz="2000">
                <a:latin typeface="Times New Roman" charset="0"/>
                <a:cs typeface="Times New Roman" charset="0"/>
              </a:rPr>
            </a:br>
            <a:endParaRPr lang="en-US" sz="2000">
              <a:latin typeface="Times New Roman" charset="0"/>
              <a:cs typeface="Times New Roman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382000" cy="2514600"/>
          </a:xfrm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Our weekly, student led Bible studies &amp; student run worship have had the greatest spiritual impact on me.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Women's small group and student-led worship were an AMAZING support system. The best community I've ever had.  This is my home away from home.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The </a:t>
            </a:r>
            <a:r>
              <a:rPr lang="en-US" sz="1700" dirty="0" smtClean="0">
                <a:latin typeface="Times New Roman" charset="0"/>
                <a:cs typeface="Times New Roman" charset="0"/>
              </a:rPr>
              <a:t>guys</a:t>
            </a:r>
            <a:r>
              <a:rPr lang="en-US" sz="1700" dirty="0" smtClean="0">
                <a:latin typeface="Times New Roman" charset="0"/>
                <a:ea typeface="ＭＳ 明朝" charset="0"/>
                <a:cs typeface="ＭＳ 明朝" charset="0"/>
              </a:rPr>
              <a:t>’ </a:t>
            </a:r>
            <a:r>
              <a:rPr lang="en-US" altLang="ja-JP" sz="1700" dirty="0" smtClean="0">
                <a:latin typeface="Times New Roman" charset="0"/>
                <a:cs typeface="Times New Roman" charset="0"/>
              </a:rPr>
              <a:t>small </a:t>
            </a:r>
            <a:r>
              <a:rPr lang="en-US" altLang="ja-JP" sz="1700" dirty="0">
                <a:latin typeface="Times New Roman" charset="0"/>
                <a:cs typeface="Times New Roman" charset="0"/>
              </a:rPr>
              <a:t>group was a time where we could be open and honest.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I have grown more here in my spirituality than I did at home and all of that growth was due to other students. 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r>
              <a:rPr lang="en-US" sz="1700" dirty="0">
                <a:latin typeface="Times New Roman" charset="0"/>
                <a:cs typeface="Times New Roman" charset="0"/>
              </a:rPr>
              <a:t>Simply by living with and engaging with such incredible individuals, who have not only helped me through difficult times, but who have encouraged me to seek God more, I've experienced a growth in spirituality. 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•"/>
            </a:pPr>
            <a:endParaRPr lang="en-US" sz="1700" dirty="0">
              <a:latin typeface="Times New Roman" charset="0"/>
              <a:cs typeface="Times New Roman" charset="0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43400"/>
            <a:ext cx="265365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648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dirty="0">
              <a:effectLst>
                <a:outerShdw blurRad="38100" dist="38100" dir="2700000" algn="tl">
                  <a:srgbClr val="DDDDDD"/>
                </a:outerShdw>
              </a:effectLst>
              <a:latin typeface="Mona Lisa Recut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cs typeface="Times New Roman" charset="0"/>
              </a:rPr>
              <a:t>Conclusions &amp; Recommendations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8229600" cy="4114800"/>
          </a:xfrm>
        </p:spPr>
        <p:txBody>
          <a:bodyPr rtlCol="0">
            <a:noAutofit/>
          </a:bodyPr>
          <a:lstStyle/>
          <a:p>
            <a:pPr marL="365125" indent="-255588"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Sophomores Experience Dramatic Spiritual Change</a:t>
            </a:r>
          </a:p>
          <a:p>
            <a:pPr marL="765175" lvl="1" indent="-255588">
              <a:buFont typeface="Wingdings" charset="0"/>
              <a:buChar char="§"/>
              <a:defRPr/>
            </a:pP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+mn-ea"/>
                <a:cs typeface="Times New Roman" charset="0"/>
              </a:rPr>
              <a:t>International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+mn-ea"/>
                <a:cs typeface="Times New Roman" charset="0"/>
              </a:rPr>
              <a:t>living and learning experiences facilitate greater growth in faith, sense of life purpose, and identity</a:t>
            </a:r>
          </a:p>
          <a:p>
            <a:pPr marL="765175" lvl="1" indent="-255588">
              <a:buFont typeface="Wingdings" charset="0"/>
              <a:buChar char="§"/>
              <a:defRPr/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+mn-ea"/>
                <a:cs typeface="Times New Roman" charset="0"/>
              </a:rPr>
              <a:t>Significant opportunities for personal growth occur when students leave their cultural comfort zone and rely on communities with mentoring support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Spiritual Challenge is unavoidable and desirable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Faculty/Staff  Preparation &amp; Community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Mentor-Protégé Relationship – Key to </a:t>
            </a:r>
            <a:r>
              <a:rPr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Initiation and Return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Use the Vocation/Life-Purpose Lens to Deepen Faith Development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Connect with Alumni &amp; Their Faith 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  <a:cs typeface="Times New Roman" charset="0"/>
              </a:rPr>
              <a:t>Development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35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676400" y="1524000"/>
            <a:ext cx="6019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imes New Roman" charset="0"/>
                <a:cs typeface="Times New Roman" charset="0"/>
              </a:rPr>
              <a:t>Don Thompson </a:t>
            </a:r>
            <a:r>
              <a:rPr lang="en-US" sz="3200">
                <a:latin typeface="Times New Roman" charset="0"/>
                <a:cs typeface="Times New Roman" charset="0"/>
                <a:hlinkClick r:id="rId2"/>
              </a:rPr>
              <a:t>thompson@pepperdine.edu</a:t>
            </a:r>
            <a:endParaRPr lang="en-US" sz="320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320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3200">
                <a:latin typeface="Times New Roman" charset="0"/>
                <a:cs typeface="Times New Roman" charset="0"/>
              </a:rPr>
              <a:t>Cindy Miller-Perrin </a:t>
            </a:r>
            <a:r>
              <a:rPr lang="en-US" sz="3200">
                <a:latin typeface="Times New Roman" charset="0"/>
                <a:cs typeface="Times New Roman" charset="0"/>
                <a:hlinkClick r:id="rId3"/>
              </a:rPr>
              <a:t>cperrin@pepperdine.edu</a:t>
            </a:r>
            <a:r>
              <a:rPr lang="en-US" sz="3200">
                <a:latin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88356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39741" y="4709697"/>
            <a:ext cx="5637010" cy="1204584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6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 </a:t>
            </a: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000000"/>
                </a:solidFill>
              </a:rPr>
              <a:t/>
            </a:r>
            <a:br>
              <a:rPr lang="en-US" sz="2700" b="1" dirty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  <a:effectLst/>
              </a:rPr>
              <a:t> </a:t>
            </a:r>
            <a:br>
              <a:rPr lang="en-US" sz="2000" b="1" dirty="0" smtClean="0">
                <a:solidFill>
                  <a:srgbClr val="000000"/>
                </a:solidFill>
                <a:effectLst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400" b="1" dirty="0">
                <a:solidFill>
                  <a:srgbClr val="000000"/>
                </a:solidFill>
                <a:effectLst/>
              </a:rPr>
              <a:t> 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6" name="Picture 4" descr="In Lond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6858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000000"/>
                </a:solidFill>
                <a:ea typeface="+mj-ea"/>
                <a:cs typeface="+mj-cs"/>
              </a:rPr>
              <a:t>The Effects of Study Abroad on </a:t>
            </a:r>
            <a:br>
              <a:rPr lang="en-US" sz="3100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3100" b="1" dirty="0">
                <a:solidFill>
                  <a:srgbClr val="000000"/>
                </a:solidFill>
                <a:ea typeface="+mj-ea"/>
                <a:cs typeface="+mj-cs"/>
              </a:rPr>
              <a:t>Student Identity, Faith, and Vocation </a:t>
            </a:r>
            <a:r>
              <a:rPr lang="en-US" sz="2200" b="1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sz="2200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200" b="1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sz="2200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000000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685800" y="188640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Times New Roman" charset="0"/>
                <a:cs typeface="Times New Roman" charset="0"/>
              </a:rPr>
              <a:t>Faith Attitude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&amp; Behavior Survey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80466"/>
              </p:ext>
            </p:extLst>
          </p:nvPr>
        </p:nvGraphicFramePr>
        <p:xfrm>
          <a:off x="611560" y="1268761"/>
          <a:ext cx="7704856" cy="3855159"/>
        </p:xfrm>
        <a:graphic>
          <a:graphicData uri="http://schemas.openxmlformats.org/drawingml/2006/table">
            <a:tbl>
              <a:tblPr/>
              <a:tblGrid>
                <a:gridCol w="2231357"/>
                <a:gridCol w="5473499"/>
              </a:tblGrid>
              <a:tr h="540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Subscales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Items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 of Beliefs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0.73)</a:t>
                      </a:r>
                      <a:endParaRPr kumimoji="0" 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view myself as a religious person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have doubts about whether my religious beliefs are true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Importance of Faith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0.89)</a:t>
                      </a:r>
                      <a:endParaRPr kumimoji="0" 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Religion is not a very important part of my life right now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 faith is not very important to me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Faith Behavior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0.88)</a:t>
                      </a:r>
                      <a:endParaRPr kumimoji="0" 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often do you attend religious services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often have you read a devotional, religious, or spiritual book in the last year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8838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Mona Lisa Recut" charset="0"/>
              </a:rPr>
              <a:t>Strength of Belief Scores </a:t>
            </a:r>
            <a:br>
              <a:rPr lang="en-US" sz="4000">
                <a:latin typeface="Mona Lisa Recut" charset="0"/>
              </a:rPr>
            </a:br>
            <a:r>
              <a:rPr lang="en-US" sz="4000">
                <a:latin typeface="Mona Lisa Recut" charset="0"/>
              </a:rPr>
              <a:t>First-Year and Senior Time Periods</a:t>
            </a:r>
          </a:p>
        </p:txBody>
      </p:sp>
      <p:graphicFrame>
        <p:nvGraphicFramePr>
          <p:cNvPr id="34818" name="Object 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716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Worksheet" r:id="rId4" imgW="7773074" imgH="4115157" progId="Excel.Sheet.8">
                  <p:embed/>
                </p:oleObj>
              </mc:Choice>
              <mc:Fallback>
                <p:oleObj name="Worksheet" r:id="rId4" imgW="7773074" imgH="411515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54415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3152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Mona Lisa Recut" charset="0"/>
              </a:rPr>
              <a:t>Faith Importance Scores </a:t>
            </a:r>
            <a:br>
              <a:rPr lang="en-US" sz="4000">
                <a:latin typeface="Mona Lisa Recut" charset="0"/>
              </a:rPr>
            </a:br>
            <a:r>
              <a:rPr lang="en-US" sz="4000">
                <a:latin typeface="Mona Lisa Recut" charset="0"/>
              </a:rPr>
              <a:t>First-Year and Senior Time Periods</a:t>
            </a:r>
          </a:p>
        </p:txBody>
      </p:sp>
      <p:graphicFrame>
        <p:nvGraphicFramePr>
          <p:cNvPr id="35842" name="Object 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716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Worksheet" r:id="rId4" imgW="7773074" imgH="4115157" progId="Excel.Sheet.8">
                  <p:embed/>
                </p:oleObj>
              </mc:Choice>
              <mc:Fallback>
                <p:oleObj name="Worksheet" r:id="rId4" imgW="7773074" imgH="411515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48936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Mona Lisa Recut" charset="0"/>
              </a:rPr>
              <a:t>Faith Behavior Scores </a:t>
            </a:r>
            <a:br>
              <a:rPr lang="en-US" sz="4000">
                <a:latin typeface="Mona Lisa Recut" charset="0"/>
              </a:rPr>
            </a:br>
            <a:r>
              <a:rPr lang="en-US" sz="4000">
                <a:latin typeface="Mona Lisa Recut" charset="0"/>
              </a:rPr>
              <a:t>First-Year and Senior Time Periods</a:t>
            </a:r>
          </a:p>
        </p:txBody>
      </p:sp>
      <p:graphicFrame>
        <p:nvGraphicFramePr>
          <p:cNvPr id="36866" name="Object 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71600" y="20574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Worksheet" r:id="rId4" imgW="7773074" imgH="4115157" progId="Excel.Sheet.8">
                  <p:embed/>
                </p:oleObj>
              </mc:Choice>
              <mc:Fallback>
                <p:oleObj name="Worksheet" r:id="rId4" imgW="7773074" imgH="411515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953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1662"/>
            <a:ext cx="7866063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>Vocational Discernment 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</a:b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+mj-ea"/>
                <a:cs typeface="Times New Roman" charset="0"/>
              </a:rPr>
              <a:t>and Action</a:t>
            </a:r>
          </a:p>
        </p:txBody>
      </p:sp>
      <p:graphicFrame>
        <p:nvGraphicFramePr>
          <p:cNvPr id="46099" name="Group 104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6879701"/>
              </p:ext>
            </p:extLst>
          </p:nvPr>
        </p:nvGraphicFramePr>
        <p:xfrm>
          <a:off x="798513" y="1981200"/>
          <a:ext cx="8345487" cy="4319589"/>
        </p:xfrm>
        <a:graphic>
          <a:graphicData uri="http://schemas.openxmlformats.org/drawingml/2006/table">
            <a:tbl>
              <a:tblPr/>
              <a:tblGrid>
                <a:gridCol w="4329112"/>
                <a:gridCol w="4016375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Subscales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Sample Items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Discernment and Purpose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= .76)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I have a good sense for my life purpose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I know of the many ways that I can use my gifts and talents within the context of my professional career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I am unsure about what God is specifically calling me to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Service to Others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(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= .68)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I am motivated to choose a career that will enable me to provide some type of service to others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I feel a deep sense of responsibility for reducing pain and suffering in the 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0" name="Slide Number Placeholder 3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910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Mona Lisa Recut" charset="0"/>
              </a:rPr>
              <a:t>Discernment Scores </a:t>
            </a:r>
            <a:br>
              <a:rPr lang="en-US" sz="4000" dirty="0">
                <a:latin typeface="Mona Lisa Recut" charset="0"/>
              </a:rPr>
            </a:br>
            <a:r>
              <a:rPr lang="en-US" sz="4000" dirty="0">
                <a:latin typeface="Mona Lisa Recut" charset="0"/>
              </a:rPr>
              <a:t>First-Year and Senior Time Periods</a:t>
            </a:r>
          </a:p>
        </p:txBody>
      </p:sp>
      <p:graphicFrame>
        <p:nvGraphicFramePr>
          <p:cNvPr id="38914" name="Object 5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71600" y="2017713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Worksheet" r:id="rId4" imgW="7773074" imgH="4115157" progId="Excel.Sheet.8">
                  <p:embed/>
                </p:oleObj>
              </mc:Choice>
              <mc:Fallback>
                <p:oleObj name="Worksheet" r:id="rId4" imgW="7773074" imgH="411515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17713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400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1216</Words>
  <Application>Microsoft Macintosh PowerPoint</Application>
  <PresentationFormat>On-screen Show (4:3)</PresentationFormat>
  <Paragraphs>156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Training New Employees</vt:lpstr>
      <vt:lpstr>Worksheet</vt:lpstr>
      <vt:lpstr>Spiritual Development in Seaver College Students</vt:lpstr>
      <vt:lpstr>The Sophomore Experience: College as Rite of Passage  </vt:lpstr>
      <vt:lpstr>      </vt:lpstr>
      <vt:lpstr>Faith Attitude &amp; Behavior Survey</vt:lpstr>
      <vt:lpstr>Strength of Belief Scores  First-Year and Senior Time Periods</vt:lpstr>
      <vt:lpstr>Faith Importance Scores  First-Year and Senior Time Periods</vt:lpstr>
      <vt:lpstr>Faith Behavior Scores  First-Year and Senior Time Periods</vt:lpstr>
      <vt:lpstr>Vocational Discernment  and Action</vt:lpstr>
      <vt:lpstr>Discernment Scores  First-Year and Senior Time Periods</vt:lpstr>
      <vt:lpstr>Service Scores First-Year and Senior Time Periods</vt:lpstr>
      <vt:lpstr>PowerPoint Presentation</vt:lpstr>
      <vt:lpstr>Ego Identity Status Measure</vt:lpstr>
      <vt:lpstr>Foreclosure ***</vt:lpstr>
      <vt:lpstr>Moratorium **</vt:lpstr>
      <vt:lpstr>Achievement **</vt:lpstr>
      <vt:lpstr>Global Awareness Measures</vt:lpstr>
      <vt:lpstr>Empathy ***</vt:lpstr>
      <vt:lpstr>Factors Contributing to Growth Via International Programs</vt:lpstr>
      <vt:lpstr>Travel What has been the most spiritually challenging part of your International Program experience? </vt:lpstr>
      <vt:lpstr>Mentoring Who has been most instrumental in helping  you grow spiritually? Why? </vt:lpstr>
      <vt:lpstr>Community How has the community of the international program experience enhanced your spiritual growth?  </vt:lpstr>
      <vt:lpstr>Conclusions &amp; 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2015-09-22T15:35:33Z</dcterms:modified>
</cp:coreProperties>
</file>